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67" r:id="rId2"/>
    <p:sldId id="268" r:id="rId3"/>
    <p:sldId id="313" r:id="rId4"/>
    <p:sldId id="530" r:id="rId5"/>
    <p:sldId id="535" r:id="rId6"/>
    <p:sldId id="269" r:id="rId7"/>
    <p:sldId id="500" r:id="rId8"/>
    <p:sldId id="501" r:id="rId9"/>
    <p:sldId id="537" r:id="rId10"/>
    <p:sldId id="502" r:id="rId11"/>
    <p:sldId id="536" r:id="rId12"/>
    <p:sldId id="503" r:id="rId13"/>
    <p:sldId id="538" r:id="rId14"/>
    <p:sldId id="504" r:id="rId15"/>
    <p:sldId id="539" r:id="rId16"/>
    <p:sldId id="505" r:id="rId17"/>
    <p:sldId id="540" r:id="rId18"/>
    <p:sldId id="541" r:id="rId19"/>
    <p:sldId id="507" r:id="rId20"/>
    <p:sldId id="508" r:id="rId21"/>
    <p:sldId id="509" r:id="rId22"/>
    <p:sldId id="510" r:id="rId23"/>
    <p:sldId id="511" r:id="rId24"/>
    <p:sldId id="423" r:id="rId25"/>
    <p:sldId id="531" r:id="rId26"/>
    <p:sldId id="533" r:id="rId27"/>
    <p:sldId id="534" r:id="rId28"/>
    <p:sldId id="514" r:id="rId29"/>
    <p:sldId id="532" r:id="rId30"/>
    <p:sldId id="516" r:id="rId31"/>
    <p:sldId id="520" r:id="rId32"/>
    <p:sldId id="521" r:id="rId33"/>
    <p:sldId id="522" r:id="rId34"/>
    <p:sldId id="524" r:id="rId35"/>
    <p:sldId id="525" r:id="rId36"/>
    <p:sldId id="542" r:id="rId37"/>
    <p:sldId id="548" r:id="rId38"/>
    <p:sldId id="549" r:id="rId39"/>
    <p:sldId id="545" r:id="rId40"/>
    <p:sldId id="546" r:id="rId41"/>
    <p:sldId id="547" r:id="rId42"/>
    <p:sldId id="526" r:id="rId43"/>
    <p:sldId id="527" r:id="rId44"/>
    <p:sldId id="528" r:id="rId45"/>
    <p:sldId id="529" r:id="rId46"/>
    <p:sldId id="489" r:id="rId47"/>
    <p:sldId id="361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005DA2"/>
    <a:srgbClr val="002642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A32D2-D3BD-49A8-AF94-ECE58DBDCD56}" v="31" dt="2021-10-15T09:15:38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10" autoAdjust="0"/>
  </p:normalViewPr>
  <p:slideViewPr>
    <p:cSldViewPr>
      <p:cViewPr varScale="1">
        <p:scale>
          <a:sx n="78" d="100"/>
          <a:sy n="78" d="100"/>
        </p:scale>
        <p:origin x="88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3D3F-1B44-4783-AE6F-13D917AA7FC0}" type="datetimeFigureOut">
              <a:rPr lang="nl-NL" smtClean="0"/>
              <a:pPr/>
              <a:t>13-4-2024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DF93-6CA9-4284-85D2-F982E5E7360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77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8A50-2C0B-46FC-9339-0E547A699533}" type="datetimeFigureOut">
              <a:rPr lang="nl-NL" smtClean="0"/>
              <a:t>13-4-2024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52731-F819-45C0-9705-4D7CE42416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9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52731-F819-45C0-9705-4D7CE42416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21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52731-F819-45C0-9705-4D7CE42416D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0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12189553" cy="6858000"/>
          </a:xfrm>
          <a:prstGeom prst="rect">
            <a:avLst/>
          </a:prstGeom>
        </p:spPr>
      </p:pic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527381" y="2141984"/>
            <a:ext cx="10972800" cy="2583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r>
              <a:rPr lang="nl-NL" dirty="0"/>
              <a:t>Klik om begintekst te typen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D6D0FD-1C53-4687-AA43-2C79C62DB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2" y="0"/>
            <a:ext cx="1218371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duisternis, zwart, sinaasappel, licht&#10;&#10;Automatisch gegenereerde beschrijving">
            <a:extLst>
              <a:ext uri="{FF2B5EF4-FFF2-40B4-BE49-F238E27FC236}">
                <a16:creationId xmlns:a16="http://schemas.microsoft.com/office/drawing/2014/main" id="{6F921355-D460-DDDC-FCEC-F34694387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" y="0"/>
            <a:ext cx="12187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12189553" cy="6858000"/>
          </a:xfrm>
          <a:prstGeom prst="rect">
            <a:avLst/>
          </a:prstGeom>
        </p:spPr>
      </p:pic>
      <p:sp>
        <p:nvSpPr>
          <p:cNvPr id="10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9350" y="332656"/>
            <a:ext cx="11713301" cy="525658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4400" baseline="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Na de dienst is er in Het Spectrum gelegenheid elkaar te ontmoeten om na te praten over de dienst onder het genot van een kopje koffie of thee. </a:t>
            </a:r>
          </a:p>
          <a:p>
            <a:pPr lvl="0"/>
            <a:r>
              <a:rPr lang="nl-NL" dirty="0"/>
              <a:t>                    Van harte welkom!</a:t>
            </a:r>
          </a:p>
        </p:txBody>
      </p:sp>
      <p:pic>
        <p:nvPicPr>
          <p:cNvPr id="3" name="Afbeelding 2" descr="Afbeelding met kop, koffie&#10;&#10;Automatisch gegenereerde beschrijving">
            <a:extLst>
              <a:ext uri="{FF2B5EF4-FFF2-40B4-BE49-F238E27FC236}">
                <a16:creationId xmlns:a16="http://schemas.microsoft.com/office/drawing/2014/main" id="{4F583219-1CDD-46C1-9D49-8FF02503B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" y="0"/>
            <a:ext cx="1218647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7"/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1407744"/>
            <a:ext cx="10555253" cy="914400"/>
          </a:xfrm>
        </p:spPr>
        <p:txBody>
          <a:bodyPr>
            <a:normAutofit/>
          </a:bodyPr>
          <a:lstStyle>
            <a:lvl1pPr>
              <a:buNone/>
              <a:defRPr sz="4800" baseline="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Ouderling van dienst:</a:t>
            </a:r>
          </a:p>
        </p:txBody>
      </p:sp>
      <p:sp>
        <p:nvSpPr>
          <p:cNvPr id="11" name="Tijdelijke aanduiding voor tekst 27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1" y="2718093"/>
            <a:ext cx="10555253" cy="914400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Organist:</a:t>
            </a:r>
          </a:p>
        </p:txBody>
      </p:sp>
      <p:sp>
        <p:nvSpPr>
          <p:cNvPr id="12" name="Tijdelijke aanduiding voor tekst 27"/>
          <p:cNvSpPr>
            <a:spLocks noGrp="1"/>
          </p:cNvSpPr>
          <p:nvPr>
            <p:ph type="body" sz="quarter" idx="13" hasCustomPrompt="1"/>
          </p:nvPr>
        </p:nvSpPr>
        <p:spPr>
          <a:xfrm>
            <a:off x="263350" y="4013871"/>
            <a:ext cx="10555253" cy="914400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Lector:</a:t>
            </a:r>
          </a:p>
        </p:txBody>
      </p:sp>
      <p:sp>
        <p:nvSpPr>
          <p:cNvPr id="9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15880" y="6309320"/>
            <a:ext cx="7176120" cy="548680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  <p:sp>
        <p:nvSpPr>
          <p:cNvPr id="13" name="Tijdelijke aanduiding voor tekst 27"/>
          <p:cNvSpPr>
            <a:spLocks noGrp="1"/>
          </p:cNvSpPr>
          <p:nvPr>
            <p:ph type="body" sz="quarter" idx="15" hasCustomPrompt="1"/>
          </p:nvPr>
        </p:nvSpPr>
        <p:spPr>
          <a:xfrm>
            <a:off x="263352" y="111966"/>
            <a:ext cx="10555253" cy="914400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Voorganger:</a:t>
            </a:r>
          </a:p>
        </p:txBody>
      </p:sp>
      <p:sp>
        <p:nvSpPr>
          <p:cNvPr id="8" name="Tijdelijke aanduiding voor tekst 27"/>
          <p:cNvSpPr>
            <a:spLocks noGrp="1"/>
          </p:cNvSpPr>
          <p:nvPr>
            <p:ph type="body" sz="quarter" idx="16" hasCustomPrompt="1"/>
          </p:nvPr>
        </p:nvSpPr>
        <p:spPr>
          <a:xfrm>
            <a:off x="263350" y="5296059"/>
            <a:ext cx="10555253" cy="914400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Koster: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188640"/>
            <a:ext cx="11713301" cy="432048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buNone/>
              <a:defRPr sz="32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het lied te vermelden</a:t>
            </a:r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8545" y="692696"/>
            <a:ext cx="5376597" cy="432048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het vers te vermelden</a:t>
            </a:r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9350" y="1196752"/>
            <a:ext cx="11713301" cy="5040560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de tekst van het lied toe te voegen</a:t>
            </a:r>
          </a:p>
        </p:txBody>
      </p:sp>
      <p:sp>
        <p:nvSpPr>
          <p:cNvPr id="8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15880" y="6309320"/>
            <a:ext cx="7176120" cy="548680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ng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9675"/>
            <a:ext cx="5376597" cy="432048"/>
          </a:xfrm>
        </p:spPr>
        <p:txBody>
          <a:bodyPr>
            <a:noAutofit/>
          </a:bodyPr>
          <a:lstStyle>
            <a:lvl1pPr>
              <a:buNone/>
              <a:defRPr sz="32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het vers te vermelden</a:t>
            </a:r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9350" y="764704"/>
            <a:ext cx="11713301" cy="5472608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de tekst van de vervolgverzen toe te voegen</a:t>
            </a:r>
          </a:p>
        </p:txBody>
      </p:sp>
      <p:sp>
        <p:nvSpPr>
          <p:cNvPr id="6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87888" y="6309320"/>
            <a:ext cx="7104112" cy="548680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zen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9736"/>
            <a:ext cx="11713301" cy="432048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het Bijbelgedeelte te vermelden</a:t>
            </a:r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9350" y="764704"/>
            <a:ext cx="11713301" cy="5472608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de tekst toe te voegen</a:t>
            </a:r>
          </a:p>
        </p:txBody>
      </p:sp>
      <p:sp>
        <p:nvSpPr>
          <p:cNvPr id="6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15880" y="6309320"/>
            <a:ext cx="7176120" cy="548680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zen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1344" y="116632"/>
            <a:ext cx="11761307" cy="6120680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de vervolgtekst van de Bijbellezing toe te voegen</a:t>
            </a:r>
          </a:p>
        </p:txBody>
      </p:sp>
      <p:sp>
        <p:nvSpPr>
          <p:cNvPr id="5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15880" y="6300000"/>
            <a:ext cx="7176120" cy="476672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0011" y="127720"/>
            <a:ext cx="11713301" cy="6120680"/>
          </a:xfrm>
        </p:spPr>
        <p:txBody>
          <a:bodyPr>
            <a:noAutofit/>
          </a:bodyPr>
          <a:lstStyle>
            <a:lvl1pPr>
              <a:lnSpc>
                <a:spcPct val="75000"/>
              </a:lnSpc>
              <a:buNone/>
              <a:defRPr sz="48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5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0" y="6336000"/>
            <a:ext cx="7176120" cy="476672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diver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39348" y="980729"/>
            <a:ext cx="11952651" cy="5145435"/>
          </a:xfrm>
        </p:spPr>
        <p:txBody>
          <a:bodyPr>
            <a:normAutofit/>
          </a:bodyPr>
          <a:lstStyle>
            <a:lvl1pPr>
              <a:lnSpc>
                <a:spcPct val="75000"/>
              </a:lnSpc>
              <a:buNone/>
              <a:defRPr sz="4800" baseline="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17" name="Titel 1"/>
          <p:cNvSpPr txBox="1">
            <a:spLocks/>
          </p:cNvSpPr>
          <p:nvPr userDrawn="1"/>
        </p:nvSpPr>
        <p:spPr>
          <a:xfrm>
            <a:off x="442549" y="341040"/>
            <a:ext cx="1176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13149"/>
            <a:ext cx="11713301" cy="432048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bg1"/>
                </a:solidFill>
                <a:latin typeface="Arial Narrow" pitchFamily="34" charset="0"/>
                <a:cs typeface="Tahoma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nl-NL" dirty="0"/>
              <a:t>Klik om uw tekst te typen</a:t>
            </a:r>
          </a:p>
        </p:txBody>
      </p:sp>
      <p:sp>
        <p:nvSpPr>
          <p:cNvPr id="6" name="Tijdelijke aanduiding voor tekst 27"/>
          <p:cNvSpPr>
            <a:spLocks noGrp="1"/>
          </p:cNvSpPr>
          <p:nvPr>
            <p:ph type="body" sz="quarter" idx="14" hasCustomPrompt="1"/>
          </p:nvPr>
        </p:nvSpPr>
        <p:spPr>
          <a:xfrm>
            <a:off x="5087888" y="6309320"/>
            <a:ext cx="7104112" cy="503352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2D6BC-73C6-4FD3-6C71-E6B07A9E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7009"/>
            <a:ext cx="11953328" cy="6004280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A0E66-F3EB-DCB6-CBE5-FD9E6B31C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512" y="6384460"/>
            <a:ext cx="10511737" cy="473540"/>
          </a:xfrm>
          <a:prstGeom prst="rect">
            <a:avLst/>
          </a:prstGeom>
        </p:spPr>
      </p:pic>
      <p:sp>
        <p:nvSpPr>
          <p:cNvPr id="9" name="Tijdelijke aanduiding voor tekst 27">
            <a:extLst>
              <a:ext uri="{FF2B5EF4-FFF2-40B4-BE49-F238E27FC236}">
                <a16:creationId xmlns:a16="http://schemas.microsoft.com/office/drawing/2014/main" id="{1D9EF42C-51F1-C6E7-DC27-FD824E9F11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512" y="6309320"/>
            <a:ext cx="10488488" cy="503352"/>
          </a:xfrm>
        </p:spPr>
        <p:txBody>
          <a:bodyPr>
            <a:noAutofit/>
          </a:bodyPr>
          <a:lstStyle>
            <a:lvl1pPr algn="r">
              <a:buNone/>
              <a:defRPr sz="3200">
                <a:solidFill>
                  <a:schemeClr val="tx1"/>
                </a:solidFill>
                <a:latin typeface="Arial Narrow" pitchFamily="34" charset="0"/>
                <a:cs typeface="Tahoma" pitchFamily="34" charset="0"/>
              </a:defRPr>
            </a:lvl1pPr>
          </a:lstStyle>
          <a:p>
            <a:pPr lvl="0"/>
            <a:r>
              <a:rPr lang="nl-NL" dirty="0"/>
              <a:t>Aankondigen volgende dia</a:t>
            </a:r>
          </a:p>
        </p:txBody>
      </p:sp>
    </p:spTree>
    <p:extLst>
      <p:ext uri="{BB962C8B-B14F-4D97-AF65-F5344CB8AC3E}">
        <p14:creationId xmlns:p14="http://schemas.microsoft.com/office/powerpoint/2010/main" val="145533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FA80352-EFDC-4041-A666-A42EBC0EE6DE}" type="datetimeFigureOut">
              <a:rPr lang="nl-NL" smtClean="0"/>
              <a:pPr/>
              <a:t>13-4-2024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5F74D51-1F3A-4C13-8476-F2F46A33F751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12189553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769FB60-E476-41FD-AD56-B601BC9B713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" y="0"/>
            <a:ext cx="1218739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6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DE66D-6F63-4D39-8FB1-4B9E95ED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881319" cy="6408712"/>
          </a:xfrm>
        </p:spPr>
        <p:txBody>
          <a:bodyPr>
            <a:normAutofit fontScale="90000"/>
          </a:bodyPr>
          <a:lstStyle/>
          <a:p>
            <a:r>
              <a:rPr lang="nl-NL" sz="4800" dirty="0"/>
              <a:t>Zondagavond 14 april 2024</a:t>
            </a:r>
            <a:br>
              <a:rPr lang="nl-NL" sz="4800" dirty="0"/>
            </a:br>
            <a:r>
              <a:rPr lang="nl-NL" sz="4800" dirty="0"/>
              <a:t>Vesper in De Regenboog</a:t>
            </a:r>
            <a:br>
              <a:rPr lang="nl-NL" sz="4800" dirty="0"/>
            </a:br>
            <a:br>
              <a:rPr lang="nl-NL" sz="4800" dirty="0"/>
            </a:br>
            <a:r>
              <a:rPr lang="nl-NL" sz="4800" dirty="0"/>
              <a:t>Thema: </a:t>
            </a:r>
            <a:r>
              <a:rPr lang="nl-NL" sz="6000" dirty="0"/>
              <a:t>“De vreemdelingen herbergen</a:t>
            </a:r>
            <a:r>
              <a:rPr lang="nl-NL" sz="6000" i="1" dirty="0"/>
              <a:t>”</a:t>
            </a:r>
            <a:br>
              <a:rPr lang="nl-NL" sz="6000" i="1" dirty="0"/>
            </a:br>
            <a:br>
              <a:rPr lang="nl-NL" sz="6000" i="1" dirty="0"/>
            </a:br>
            <a:br>
              <a:rPr lang="nl-NL" sz="6000" i="1" dirty="0"/>
            </a:br>
            <a:r>
              <a:rPr lang="nl-NL" sz="4800" i="1" dirty="0"/>
              <a:t>m.m.v. cantorij PG Hellendoorn o.l.v. Adrie van Buuren</a:t>
            </a:r>
          </a:p>
        </p:txBody>
      </p:sp>
    </p:spTree>
    <p:extLst>
      <p:ext uri="{BB962C8B-B14F-4D97-AF65-F5344CB8AC3E}">
        <p14:creationId xmlns:p14="http://schemas.microsoft.com/office/powerpoint/2010/main" val="25835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872F8C-FA5E-5F20-78DB-C7FE258B7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Psalm 146 vers 2: allen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8B6B1-332B-FFB3-E81B-CEBDAA20C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6990BB-2E0E-8D51-51E0-17C1D9E5C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67DDD957-36AB-F813-3E3E-D0DA0B978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12624" r="12412" b="13475"/>
          <a:stretch/>
        </p:blipFill>
        <p:spPr>
          <a:xfrm>
            <a:off x="0" y="692696"/>
            <a:ext cx="12192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50050D2-8162-2F5E-E660-007B55E36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AE5A34-477F-D402-3613-8A692C626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84469F-1490-FE98-1002-8598C15F8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3 (cantorij)</a:t>
            </a:r>
          </a:p>
        </p:txBody>
      </p:sp>
      <p:pic>
        <p:nvPicPr>
          <p:cNvPr id="6" name="Afbeelding 5" descr="Afbeelding met tekst, schermopname, lijn&#10;&#10;Automatisch gegenereerde beschrijving">
            <a:extLst>
              <a:ext uri="{FF2B5EF4-FFF2-40B4-BE49-F238E27FC236}">
                <a16:creationId xmlns:a16="http://schemas.microsoft.com/office/drawing/2014/main" id="{07C1150A-E359-C43A-D2E3-0FD973A58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11206" r="7730" b="50213"/>
          <a:stretch/>
        </p:blipFill>
        <p:spPr>
          <a:xfrm>
            <a:off x="839416" y="764704"/>
            <a:ext cx="105851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D2CA6F3-1B96-A08B-EE4F-AD04F2AD4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Psalm 146 vers 3: cantorij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FC2823-33C0-17C0-0800-FF29CD5A34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A7A34-65F9-F54C-51B3-17FD729AB2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7691A69E-38D5-BA35-BF62-0BE7B3891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0779" r="8262" b="12057"/>
          <a:stretch/>
        </p:blipFill>
        <p:spPr>
          <a:xfrm>
            <a:off x="0" y="692696"/>
            <a:ext cx="12192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3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52FE174-09F5-3714-3781-D41DB9BB3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79A4C1-5AF5-FEA6-9685-33F909E4F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35419E-C2D6-E2E2-4C60-4E7A392387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4 (allen)</a:t>
            </a:r>
          </a:p>
        </p:txBody>
      </p:sp>
      <p:pic>
        <p:nvPicPr>
          <p:cNvPr id="6" name="Afbeelding 5" descr="Afbeelding met tekst, schermopname, lijn&#10;&#10;Automatisch gegenereerde beschrijving">
            <a:extLst>
              <a:ext uri="{FF2B5EF4-FFF2-40B4-BE49-F238E27FC236}">
                <a16:creationId xmlns:a16="http://schemas.microsoft.com/office/drawing/2014/main" id="{32E6C8B5-9A27-ED41-8DCB-07661E7BA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0497" r="4905" b="49220"/>
          <a:stretch/>
        </p:blipFill>
        <p:spPr>
          <a:xfrm>
            <a:off x="479376" y="764704"/>
            <a:ext cx="11089232" cy="33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4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5F1CD5B-44D8-43E5-8ADC-903BAF8D4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Psalm 146 vers 4: allen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8A6546-17E4-5B1E-4621-F08BABB4E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3E6AB2-6C32-B46C-CAB3-97FDD3FBC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5A61BC5C-7B74-1E0C-C93E-7776CB088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1246" r="9113" b="13294"/>
          <a:stretch/>
        </p:blipFill>
        <p:spPr>
          <a:xfrm>
            <a:off x="30204" y="620688"/>
            <a:ext cx="12161795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9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91CDDA9-4355-25C2-C9BE-F698E4874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33AECE-9B73-4791-F2B3-591414C72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9AC10A-C0FE-E7BF-7B52-61F9AAEC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5 (allen)</a:t>
            </a:r>
          </a:p>
        </p:txBody>
      </p:sp>
      <p:pic>
        <p:nvPicPr>
          <p:cNvPr id="6" name="Afbeelding 5" descr="Afbeelding met tekst, schermopname, lijn&#10;&#10;Automatisch gegenereerde beschrijving">
            <a:extLst>
              <a:ext uri="{FF2B5EF4-FFF2-40B4-BE49-F238E27FC236}">
                <a16:creationId xmlns:a16="http://schemas.microsoft.com/office/drawing/2014/main" id="{06D1B017-4B3E-F695-5959-C088DC17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10638" r="3688" b="49220"/>
          <a:stretch/>
        </p:blipFill>
        <p:spPr>
          <a:xfrm>
            <a:off x="479376" y="764704"/>
            <a:ext cx="10945216" cy="34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701BAED-D302-64AC-4B70-369EF680BD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Psalm 146 vers 5: allen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3FAB98-120E-F508-5EA7-85C5333F21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46EFA1-0AB2-6F38-2622-7F0681FD9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F5F0CDA7-40B0-B360-F1BD-1CCA537E0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1631" r="6987" b="13192"/>
          <a:stretch/>
        </p:blipFill>
        <p:spPr>
          <a:xfrm>
            <a:off x="0" y="692696"/>
            <a:ext cx="12192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CBC221D-F09A-1889-8788-6278177C9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B300E3-8BA9-B50D-25F6-F9998ACBC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75EE0C-835A-D8B5-EB80-705F7CD97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Openingsvers en lofprijzing</a:t>
            </a:r>
          </a:p>
        </p:txBody>
      </p:sp>
      <p:pic>
        <p:nvPicPr>
          <p:cNvPr id="6" name="Afbeelding 5" descr="Afbeelding met tekst, schermopname, lijn&#10;&#10;Automatisch gegenereerde beschrijving">
            <a:extLst>
              <a:ext uri="{FF2B5EF4-FFF2-40B4-BE49-F238E27FC236}">
                <a16:creationId xmlns:a16="http://schemas.microsoft.com/office/drawing/2014/main" id="{6A22B78F-8717-07C9-A5DD-512F6295C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2624" r="7306" b="48652"/>
          <a:stretch/>
        </p:blipFill>
        <p:spPr>
          <a:xfrm>
            <a:off x="695400" y="908720"/>
            <a:ext cx="10729192" cy="33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10509AA-1B68-7171-C13A-1D87EC96F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	Openingsvers en Lofprijzing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2A6053-F253-BA43-F13F-CA2A9CD4D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2000B8-F41D-B701-181F-E412FD9C6C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957166-C09B-E1C8-7B7A-E29B83B39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1F7F1131-177B-C627-E4C0-D00192315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11348" r="11028" b="17873"/>
          <a:stretch/>
        </p:blipFill>
        <p:spPr>
          <a:xfrm>
            <a:off x="0" y="692696"/>
            <a:ext cx="12192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A084314-8579-7FC3-55AE-F0726FCE9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42BF78-F603-B09B-0FB3-A0DB89704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3A8E46-DB61-B8F8-8652-12042E0F4C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37634B-0528-2CB4-B6E6-C9C14AEB8E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Lied 1007 (afwisselend cantorij en allen)</a:t>
            </a:r>
          </a:p>
        </p:txBody>
      </p:sp>
      <p:pic>
        <p:nvPicPr>
          <p:cNvPr id="7" name="Afbeelding 6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0960E04F-033F-BB79-F0B2-AF88F2C84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0638" r="6667" b="17021"/>
          <a:stretch/>
        </p:blipFill>
        <p:spPr>
          <a:xfrm>
            <a:off x="10050" y="0"/>
            <a:ext cx="12134622" cy="62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69C53DD-754A-4FA7-9403-4E721C0B8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1340768"/>
            <a:ext cx="10555253" cy="914400"/>
          </a:xfrm>
        </p:spPr>
        <p:txBody>
          <a:bodyPr/>
          <a:lstStyle/>
          <a:p>
            <a:r>
              <a:rPr lang="nl-NL" dirty="0"/>
              <a:t>Ouderling van dienst: Piet Jansen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0918B-124D-43C5-90DC-7761A61093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360" y="2276872"/>
            <a:ext cx="10555253" cy="914400"/>
          </a:xfrm>
        </p:spPr>
        <p:txBody>
          <a:bodyPr>
            <a:normAutofit/>
          </a:bodyPr>
          <a:lstStyle/>
          <a:p>
            <a:r>
              <a:rPr lang="nl-NL" dirty="0"/>
              <a:t>Ouderling van welkom:  Jan </a:t>
            </a:r>
            <a:r>
              <a:rPr lang="nl-NL" dirty="0" err="1"/>
              <a:t>Eissens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F2D0B1-53D7-41C9-BBEE-3E8EB768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3140968"/>
            <a:ext cx="11588435" cy="1192246"/>
          </a:xfrm>
        </p:spPr>
        <p:txBody>
          <a:bodyPr>
            <a:noAutofit/>
          </a:bodyPr>
          <a:lstStyle/>
          <a:p>
            <a:r>
              <a:rPr lang="nl-NL" dirty="0"/>
              <a:t>Diakenen: Jan Vossebelt en Elze de Groot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07A332-B011-4577-9E5F-18774687F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Collectedoel van deze week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9D25C1-EE27-4B45-AAC9-4AE3747AD5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360" y="404664"/>
            <a:ext cx="10555253" cy="914400"/>
          </a:xfrm>
        </p:spPr>
        <p:txBody>
          <a:bodyPr>
            <a:normAutofit/>
          </a:bodyPr>
          <a:lstStyle/>
          <a:p>
            <a:r>
              <a:rPr lang="nl-NL" dirty="0"/>
              <a:t>Voorganger: ds. J.D. Wassenaar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676E522-1F99-4F71-9F42-54C643876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360" y="4149080"/>
            <a:ext cx="10555253" cy="1728192"/>
          </a:xfrm>
        </p:spPr>
        <p:txBody>
          <a:bodyPr>
            <a:normAutofit/>
          </a:bodyPr>
          <a:lstStyle/>
          <a:p>
            <a:r>
              <a:rPr lang="nl-NL" dirty="0"/>
              <a:t>Organist:  Henk de Gooijer</a:t>
            </a:r>
          </a:p>
          <a:p>
            <a:r>
              <a:rPr lang="nl-NL" dirty="0"/>
              <a:t>Liturg: Dieneke van </a:t>
            </a:r>
            <a:r>
              <a:rPr lang="nl-NL" dirty="0" err="1"/>
              <a:t>Hoegee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9D30486-ABE4-4BE2-A1C1-39F4181D08B5}"/>
              </a:ext>
            </a:extLst>
          </p:cNvPr>
          <p:cNvSpPr txBox="1">
            <a:spLocks/>
          </p:cNvSpPr>
          <p:nvPr/>
        </p:nvSpPr>
        <p:spPr>
          <a:xfrm>
            <a:off x="335359" y="5409220"/>
            <a:ext cx="1055525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Arial Narrow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60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0918709-B978-2168-E48B-9690A89A1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Lied 1007: vers 1 en 2 cantorij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4EE51E-2113-93C7-A1D9-ADCC82001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70D176-3095-1AD1-C78E-1B98CD161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tekst, schermopname, Lettertype, zwart-wit">
            <a:extLst>
              <a:ext uri="{FF2B5EF4-FFF2-40B4-BE49-F238E27FC236}">
                <a16:creationId xmlns:a16="http://schemas.microsoft.com/office/drawing/2014/main" id="{0195385C-6468-5117-26FC-4182FFBED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11064" r="5603" b="15319"/>
          <a:stretch/>
        </p:blipFill>
        <p:spPr>
          <a:xfrm>
            <a:off x="48638" y="632296"/>
            <a:ext cx="12143362" cy="62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CC57208-340A-DBBA-4CFE-1C02D1D713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Vers 3 allen en vers 4 cantorij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BF61A5-9AFC-8363-AB5F-5F26CB959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4C9B9A-6432-396D-EAFE-EC8B4CDD78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zwart-wit, Lettertype&#10;&#10;Automatisch gegenereerde beschrijving">
            <a:extLst>
              <a:ext uri="{FF2B5EF4-FFF2-40B4-BE49-F238E27FC236}">
                <a16:creationId xmlns:a16="http://schemas.microsoft.com/office/drawing/2014/main" id="{75E61C38-D643-F316-C31B-764358BEB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11174" r="4927" b="15350"/>
          <a:stretch/>
        </p:blipFill>
        <p:spPr>
          <a:xfrm>
            <a:off x="0" y="692696"/>
            <a:ext cx="12192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7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CF20195-8F5F-99A6-590C-E7E120C674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Vers 5 allen, vers 6 cantorij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50616A-A789-42DE-50E8-F0C4FCC29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7D7FC8-E8AB-BF84-C75F-0353627A3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schermopname, zwart-wit, Lettertype&#10;&#10;Automatisch gegenereerde beschrijving">
            <a:extLst>
              <a:ext uri="{FF2B5EF4-FFF2-40B4-BE49-F238E27FC236}">
                <a16:creationId xmlns:a16="http://schemas.microsoft.com/office/drawing/2014/main" id="{0E1DF351-B487-3A5D-32A7-22EF48631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0892" r="6523" b="15207"/>
          <a:stretch/>
        </p:blipFill>
        <p:spPr>
          <a:xfrm>
            <a:off x="11832" y="692696"/>
            <a:ext cx="1218016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8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9FF1962-F271-D711-24C4-973E4A94C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Vers 7 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A3AA5C-5359-D2D6-C857-7D0762255C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69C3CF-1FD4-E38D-8252-D55793ECD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Psalmengebed</a:t>
            </a:r>
          </a:p>
        </p:txBody>
      </p:sp>
      <p:pic>
        <p:nvPicPr>
          <p:cNvPr id="6" name="Afbeelding 5" descr="Afbeelding met tekst, schermopname, Lettertype, zwart-wit&#10;&#10;Automatisch gegenereerde beschrijving">
            <a:extLst>
              <a:ext uri="{FF2B5EF4-FFF2-40B4-BE49-F238E27FC236}">
                <a16:creationId xmlns:a16="http://schemas.microsoft.com/office/drawing/2014/main" id="{37A17BC2-BB0D-AEBE-1ACB-F3AC5F06C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8596" r="8864" b="47716"/>
          <a:stretch/>
        </p:blipFill>
        <p:spPr>
          <a:xfrm>
            <a:off x="191344" y="828883"/>
            <a:ext cx="11881320" cy="402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4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7E42475-AE28-9564-904F-02BEE0D9E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3A4683-E15D-7FEE-E5FC-2EF2A9BDC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Psalmengebed</a:t>
            </a:r>
          </a:p>
          <a:p>
            <a:endParaRPr lang="nl-NL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i="1" dirty="0">
                <a:effectLst/>
                <a:latin typeface="+mj-lt"/>
                <a:ea typeface="Times New Roman" panose="02020603050405020304" pitchFamily="18" charset="0"/>
              </a:rPr>
              <a:t>Voorganger: ‘Haast U, o Heer, tot mijn hulp...’</a:t>
            </a:r>
            <a:endParaRPr lang="nl-NL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nl-NL" i="1" dirty="0">
                <a:effectLst/>
                <a:latin typeface="+mj-lt"/>
                <a:ea typeface="Times New Roman" panose="02020603050405020304" pitchFamily="18" charset="0"/>
              </a:rPr>
              <a:t>Allen: ‘… en wees tot mijn redding gereed.’</a:t>
            </a:r>
            <a:endParaRPr lang="nl-NL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nl-NL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3AFE83-97A1-273A-5A0C-D19F290684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Lezing: Psalm 120</a:t>
            </a:r>
          </a:p>
        </p:txBody>
      </p:sp>
    </p:spTree>
    <p:extLst>
      <p:ext uri="{BB962C8B-B14F-4D97-AF65-F5344CB8AC3E}">
        <p14:creationId xmlns:p14="http://schemas.microsoft.com/office/powerpoint/2010/main" val="229199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F577EC1-4384-D32D-E9D5-58101F15B1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Lezen: Psalmgebed 120 door Dieneke van </a:t>
            </a:r>
            <a:r>
              <a:rPr lang="nl-NL" dirty="0" err="1"/>
              <a:t>Hoegee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0D4FBC-DB72-B9B6-EE0C-89C6D61440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nl-NL" i="1" baseline="-25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nl-NL" sz="5400" i="1" baseline="-25000" dirty="0">
                <a:effectLst/>
                <a:latin typeface="+mj-lt"/>
              </a:rPr>
              <a:t>1</a:t>
            </a:r>
            <a:r>
              <a:rPr lang="nl-NL" sz="5400" i="1" dirty="0">
                <a:effectLst/>
                <a:latin typeface="+mj-lt"/>
              </a:rPr>
              <a:t>Een pelgrimslied.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Roep ik in mijn nood tot de </a:t>
            </a:r>
            <a:r>
              <a:rPr lang="nl-NL" sz="5400" cap="small" dirty="0">
                <a:effectLst/>
                <a:latin typeface="+mj-lt"/>
              </a:rPr>
              <a:t>HEER</a:t>
            </a:r>
            <a:r>
              <a:rPr lang="nl-NL" sz="5400" dirty="0">
                <a:effectLst/>
                <a:latin typeface="+mj-lt"/>
              </a:rPr>
              <a:t>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Hij geeft mij antwoord.</a:t>
            </a:r>
          </a:p>
          <a:p>
            <a:pPr algn="ctr"/>
            <a:r>
              <a:rPr lang="nl-NL" sz="5400" baseline="-25000" dirty="0">
                <a:effectLst/>
                <a:latin typeface="+mj-lt"/>
              </a:rPr>
              <a:t>2</a:t>
            </a:r>
            <a:r>
              <a:rPr lang="nl-NL" sz="5400" dirty="0">
                <a:effectLst/>
                <a:latin typeface="+mj-lt"/>
              </a:rPr>
              <a:t>Bevrijd mijn ziel, </a:t>
            </a:r>
            <a:r>
              <a:rPr lang="nl-NL" sz="5400" cap="small" dirty="0">
                <a:effectLst/>
                <a:latin typeface="+mj-lt"/>
              </a:rPr>
              <a:t>HEER</a:t>
            </a:r>
            <a:r>
              <a:rPr lang="nl-NL" sz="5400" dirty="0">
                <a:effectLst/>
                <a:latin typeface="+mj-lt"/>
              </a:rPr>
              <a:t>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van lippen die liegen,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van de tong die bedriegt.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5A3172-E4C5-F01A-D803-133AF162CF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</p:spTree>
    <p:extLst>
      <p:ext uri="{BB962C8B-B14F-4D97-AF65-F5344CB8AC3E}">
        <p14:creationId xmlns:p14="http://schemas.microsoft.com/office/powerpoint/2010/main" val="241390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41BD31D-5C2A-DEA1-2F70-0B84C09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nl-NL" sz="5400" baseline="-25000" dirty="0">
              <a:effectLst/>
              <a:latin typeface="+mj-lt"/>
            </a:endParaRPr>
          </a:p>
          <a:p>
            <a:pPr algn="ctr"/>
            <a:r>
              <a:rPr lang="nl-NL" sz="5400" baseline="-25000" dirty="0">
                <a:effectLst/>
                <a:latin typeface="+mj-lt"/>
              </a:rPr>
              <a:t>3</a:t>
            </a:r>
            <a:r>
              <a:rPr lang="nl-NL" sz="5400" dirty="0">
                <a:effectLst/>
                <a:latin typeface="+mj-lt"/>
              </a:rPr>
              <a:t>Wat zal je straf zijn,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bedrieglijke tong,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en wat je straf nog verzwaren?</a:t>
            </a:r>
          </a:p>
          <a:p>
            <a:pPr algn="ctr"/>
            <a:r>
              <a:rPr lang="nl-NL" sz="5400" baseline="-25000" dirty="0">
                <a:effectLst/>
                <a:latin typeface="+mj-lt"/>
              </a:rPr>
              <a:t>4</a:t>
            </a:r>
            <a:r>
              <a:rPr lang="nl-NL" sz="5400" dirty="0">
                <a:effectLst/>
                <a:latin typeface="+mj-lt"/>
              </a:rPr>
              <a:t>Pijlen, gescherpt voor de strijd,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en dan gloeiende houtskool van brem!</a:t>
            </a:r>
          </a:p>
          <a:p>
            <a:pPr algn="ctr"/>
            <a:r>
              <a:rPr lang="nl-NL" sz="5400" baseline="-25000" dirty="0">
                <a:effectLst/>
                <a:latin typeface="+mj-lt"/>
              </a:rPr>
              <a:t>5</a:t>
            </a:r>
            <a:r>
              <a:rPr lang="nl-NL" sz="5400" dirty="0">
                <a:effectLst/>
                <a:latin typeface="+mj-lt"/>
              </a:rPr>
              <a:t>Ach, dat ik moet wonen in </a:t>
            </a:r>
            <a:r>
              <a:rPr lang="nl-NL" sz="5400" dirty="0" err="1">
                <a:effectLst/>
                <a:latin typeface="+mj-lt"/>
              </a:rPr>
              <a:t>Mesech</a:t>
            </a:r>
            <a:r>
              <a:rPr lang="nl-NL" sz="5400" dirty="0">
                <a:effectLst/>
                <a:latin typeface="+mj-lt"/>
              </a:rPr>
              <a:t>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ver van huis bij de tenten van </a:t>
            </a:r>
            <a:r>
              <a:rPr lang="nl-NL" sz="5400" dirty="0" err="1">
                <a:effectLst/>
                <a:latin typeface="+mj-lt"/>
              </a:rPr>
              <a:t>Kedar</a:t>
            </a:r>
            <a:r>
              <a:rPr lang="nl-NL" sz="5400" dirty="0">
                <a:effectLst/>
                <a:latin typeface="+mj-lt"/>
              </a:rPr>
              <a:t>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6B4992-CCBF-D555-EF2D-CACDE53E1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</p:spTree>
    <p:extLst>
      <p:ext uri="{BB962C8B-B14F-4D97-AF65-F5344CB8AC3E}">
        <p14:creationId xmlns:p14="http://schemas.microsoft.com/office/powerpoint/2010/main" val="154868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3657B62-5797-2369-4A39-33D0DAC27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baseline="-2500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nl-NL" sz="5400" baseline="-25000" dirty="0">
                <a:effectLst/>
                <a:latin typeface="+mj-lt"/>
              </a:rPr>
              <a:t>6</a:t>
            </a:r>
            <a:r>
              <a:rPr lang="nl-NL" sz="5400" dirty="0">
                <a:effectLst/>
                <a:latin typeface="+mj-lt"/>
              </a:rPr>
              <a:t>Te lang al woont mijn ziel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bij mensen die vrede haten.</a:t>
            </a:r>
          </a:p>
          <a:p>
            <a:pPr algn="ctr"/>
            <a:r>
              <a:rPr lang="nl-NL" sz="5400" baseline="-25000" dirty="0">
                <a:effectLst/>
                <a:latin typeface="+mj-lt"/>
              </a:rPr>
              <a:t>7</a:t>
            </a:r>
            <a:r>
              <a:rPr lang="nl-NL" sz="5400" dirty="0">
                <a:effectLst/>
                <a:latin typeface="+mj-lt"/>
              </a:rPr>
              <a:t>Spreek ik woorden van vrede,</a:t>
            </a:r>
          </a:p>
          <a:p>
            <a:pPr algn="ctr"/>
            <a:r>
              <a:rPr lang="nl-NL" sz="5400" dirty="0">
                <a:effectLst/>
                <a:latin typeface="+mj-lt"/>
              </a:rPr>
              <a:t>zij willen oorlog.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5E5FB1-619E-14E6-4F1C-5A08035310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Schriftlezing: Hebreeën 13: 1-3</a:t>
            </a:r>
          </a:p>
        </p:txBody>
      </p:sp>
    </p:spTree>
    <p:extLst>
      <p:ext uri="{BB962C8B-B14F-4D97-AF65-F5344CB8AC3E}">
        <p14:creationId xmlns:p14="http://schemas.microsoft.com/office/powerpoint/2010/main" val="428973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39EABC-E23A-4CE3-E20B-3EF24C8094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4800" dirty="0"/>
              <a:t>	Hebreeën 13: 1-3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F42FC5-7E33-7AD0-421E-FF7687CAF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344" y="692696"/>
            <a:ext cx="11713301" cy="5472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baseline="-25000" dirty="0">
                <a:effectLst/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nl-NL" sz="5400" baseline="-25000" dirty="0">
                <a:latin typeface="Arial" panose="020B0604020202020204" pitchFamily="34" charset="0"/>
              </a:rPr>
              <a:t>	</a:t>
            </a:r>
            <a:r>
              <a:rPr lang="nl-NL" sz="5400" baseline="-25000" dirty="0">
                <a:effectLst/>
                <a:latin typeface="+mj-lt"/>
              </a:rPr>
              <a:t>1</a:t>
            </a:r>
            <a:r>
              <a:rPr lang="nl-NL" sz="5400" b="0" i="0" dirty="0">
                <a:effectLst/>
                <a:latin typeface="+mj-lt"/>
              </a:rPr>
              <a:t>Houd de onderlinge liefde in stand </a:t>
            </a:r>
            <a:r>
              <a:rPr lang="nl-NL" sz="5400" baseline="-25000" dirty="0">
                <a:effectLst/>
                <a:latin typeface="+mj-lt"/>
              </a:rPr>
              <a:t>2</a:t>
            </a:r>
            <a:r>
              <a:rPr lang="nl-NL" sz="5400" b="0" i="0" dirty="0">
                <a:effectLst/>
                <a:latin typeface="+mj-lt"/>
              </a:rPr>
              <a:t>en houd de gastvrijheid in ere, want zo hebben sommigen zonder het te weten engelen ontvangen. </a:t>
            </a:r>
            <a:r>
              <a:rPr lang="nl-NL" sz="5400" baseline="-25000" dirty="0">
                <a:effectLst/>
                <a:latin typeface="+mj-lt"/>
              </a:rPr>
              <a:t>3</a:t>
            </a:r>
            <a:r>
              <a:rPr lang="nl-NL" sz="5400" b="0" i="0" dirty="0">
                <a:effectLst/>
                <a:latin typeface="+mj-lt"/>
              </a:rPr>
              <a:t>Bekommer u om de gevangenen alsof u samen met hen</a:t>
            </a:r>
            <a:endParaRPr lang="nl-NL" sz="5400" dirty="0">
              <a:latin typeface="+mj-l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D75F1F-1910-778D-FDA6-C687B84FB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</p:spTree>
    <p:extLst>
      <p:ext uri="{BB962C8B-B14F-4D97-AF65-F5344CB8AC3E}">
        <p14:creationId xmlns:p14="http://schemas.microsoft.com/office/powerpoint/2010/main" val="208440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16F197B-9362-6601-E626-2C8948B6A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533E81-1754-09D6-78EE-27E8720BB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8AAA3C-AA84-FA70-F540-316A0F79B9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	</a:t>
            </a:r>
            <a:r>
              <a:rPr lang="nl-NL" sz="5400" b="0" i="0" dirty="0">
                <a:effectLst/>
                <a:latin typeface="+mj-lt"/>
              </a:rPr>
              <a:t>gevangenzat, en om de mishandelden alsof u zelf mishandeld werd.</a:t>
            </a:r>
            <a:endParaRPr lang="nl-NL" sz="5400" dirty="0">
              <a:latin typeface="+mj-lt"/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063EE6-3F83-1C0D-F32A-EDE199062E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Lied: ‘Ontheemden, vluchtelingen’</a:t>
            </a:r>
          </a:p>
        </p:txBody>
      </p:sp>
    </p:spTree>
    <p:extLst>
      <p:ext uri="{BB962C8B-B14F-4D97-AF65-F5344CB8AC3E}">
        <p14:creationId xmlns:p14="http://schemas.microsoft.com/office/powerpoint/2010/main" val="256139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6964D51-1C5D-44BD-BE5D-C77CAD4A8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011" y="127720"/>
            <a:ext cx="11904661" cy="6120680"/>
          </a:xfrm>
        </p:spPr>
        <p:txBody>
          <a:bodyPr/>
          <a:lstStyle/>
          <a:p>
            <a:r>
              <a:rPr lang="nl-NL" dirty="0"/>
              <a:t>Collectedoel van vandaag:</a:t>
            </a:r>
          </a:p>
          <a:p>
            <a:endParaRPr lang="nl-NL" sz="4400" dirty="0"/>
          </a:p>
          <a:p>
            <a:r>
              <a:rPr lang="nl-NL" i="1" dirty="0"/>
              <a:t>Kerkelijke doeleinden </a:t>
            </a:r>
          </a:p>
          <a:p>
            <a:r>
              <a:rPr lang="nl-NL" sz="4000" i="1" dirty="0"/>
              <a:t>(pastoraat en eredienst, onderhoud gebouwen en orgels etc.)</a:t>
            </a:r>
          </a:p>
          <a:p>
            <a:endParaRPr lang="nl-NL" sz="1400" dirty="0"/>
          </a:p>
          <a:p>
            <a:pPr defTabSz="1219170">
              <a:lnSpc>
                <a:spcPts val="5333"/>
              </a:lnSpc>
            </a:pPr>
            <a:r>
              <a:rPr lang="nl-NL" dirty="0">
                <a:solidFill>
                  <a:prstClr val="white"/>
                </a:solidFill>
                <a:latin typeface="+mj-lt"/>
              </a:rPr>
              <a:t>De collecte wordt gehouden bij de uitgang. </a:t>
            </a:r>
          </a:p>
          <a:p>
            <a:pPr defTabSz="1219170">
              <a:lnSpc>
                <a:spcPts val="5333"/>
              </a:lnSpc>
            </a:pPr>
            <a:r>
              <a:rPr lang="nl-NL" dirty="0">
                <a:solidFill>
                  <a:prstClr val="white"/>
                </a:solidFill>
                <a:latin typeface="+mj-lt"/>
              </a:rPr>
              <a:t>Ook kunt u uw gift geven via de </a:t>
            </a:r>
            <a:r>
              <a:rPr lang="nl-NL" dirty="0" err="1">
                <a:solidFill>
                  <a:prstClr val="white"/>
                </a:solidFill>
                <a:latin typeface="+mj-lt"/>
              </a:rPr>
              <a:t>Scipio</a:t>
            </a:r>
            <a:r>
              <a:rPr lang="nl-NL" dirty="0">
                <a:solidFill>
                  <a:prstClr val="white"/>
                </a:solidFill>
                <a:latin typeface="+mj-lt"/>
              </a:rPr>
              <a:t>-app of</a:t>
            </a:r>
          </a:p>
          <a:p>
            <a:pPr defTabSz="1219170">
              <a:lnSpc>
                <a:spcPts val="5333"/>
              </a:lnSpc>
            </a:pPr>
            <a:r>
              <a:rPr lang="nl-NL" dirty="0">
                <a:solidFill>
                  <a:prstClr val="white"/>
                </a:solidFill>
                <a:latin typeface="+mj-lt"/>
              </a:rPr>
              <a:t>kunt u </a:t>
            </a:r>
            <a:r>
              <a:rPr lang="nl-NL" sz="4400" dirty="0">
                <a:solidFill>
                  <a:prstClr val="white"/>
                </a:solidFill>
                <a:latin typeface="+mj-lt"/>
              </a:rPr>
              <a:t>uw gift overmaken op rekeningnr.</a:t>
            </a:r>
          </a:p>
          <a:p>
            <a:pPr defTabSz="1219170">
              <a:lnSpc>
                <a:spcPts val="5333"/>
              </a:lnSpc>
            </a:pPr>
            <a:r>
              <a:rPr lang="nl-NL" dirty="0"/>
              <a:t>NL96 RABO 0327 3039 72 t.n.v. PG Nijverdal</a:t>
            </a:r>
            <a:endParaRPr lang="nl-NL" sz="4400" dirty="0">
              <a:solidFill>
                <a:prstClr val="white"/>
              </a:solidFill>
              <a:latin typeface="+mj-lt"/>
            </a:endParaRP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B0C581-41D0-4043-950E-531DB2625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overdekt, Keukengerei, pot, keukenaccessoires&#10;&#10;Automatisch gegenereerde beschrijving">
            <a:extLst>
              <a:ext uri="{FF2B5EF4-FFF2-40B4-BE49-F238E27FC236}">
                <a16:creationId xmlns:a16="http://schemas.microsoft.com/office/drawing/2014/main" id="{F443A829-2FA1-58EA-EB8E-18ECD8F32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0"/>
            <a:ext cx="4074105" cy="19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72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9E7369F-7D25-9E45-840C-BD66C91AF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4800" dirty="0">
                <a:latin typeface="+mj-lt"/>
              </a:rPr>
              <a:t>	Lied: ‘Ontheemden, vluchtelingen’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30564E-8587-B45A-FA1C-BFECD3A9B9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4272" y="260648"/>
            <a:ext cx="3279509" cy="43204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01A723-B64C-0A0D-C80A-FA5118BFB8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	Een lange rij van mensen,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bij duizenden gevlucht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naar verre vreemde grenzen,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naar veiligheid en rust.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Een leeg gezicht gaat leven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van man en vrouw en kind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waar noodhulp wordt gegeven,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Gods lange adem wint.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EFF3B0-5FA6-282D-A5AA-671E1F6FAB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62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21D453-3DF0-06E3-2788-7CD0B111F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	Vers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BA6219-D9BF-CBB9-55F6-2CD93556A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1544" y="188640"/>
            <a:ext cx="5376597" cy="43204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2E58C8-0574-8BC3-CCE3-691F43E54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196752"/>
            <a:ext cx="11713301" cy="5040560"/>
          </a:xfrm>
        </p:spPr>
        <p:txBody>
          <a:bodyPr/>
          <a:lstStyle/>
          <a:p>
            <a:pPr marL="0" lvl="0" indent="0"/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Bij rampen en conflicten,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bij pijn een sprankje hoop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met tenten, dekens, voedsel,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als een infuus in nood.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Zal ooit fragiele vrede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bestaan door overleg?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is ooit het leed geleden?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God, geef een nieuwe weg.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endParaRPr lang="nl-NL" sz="54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F56BDD-F2D0-9829-CDBE-625F918D1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471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5064EFD-613D-73A2-4079-A05CDDA2A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	Vers 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008A4A-5027-BAD0-86E0-57B340E99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8008" y="188640"/>
            <a:ext cx="3543199" cy="43204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3E5404-F8E1-07D6-E741-4114731B38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352" y="1124744"/>
            <a:ext cx="11713301" cy="5040560"/>
          </a:xfrm>
        </p:spPr>
        <p:txBody>
          <a:bodyPr/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Geschiedenis van mensen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zo vaak geschiedenis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van wreedheid en ellende,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Heer, mensenliefde is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vervulling van uw opdracht,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vertaling van uw woord,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waar via hulp en opvang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U zelf voor mensen zorgt.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endParaRPr lang="nl-NL" sz="54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112F84-4819-F5BF-25D4-AD48E2591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04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7BC009A-C498-6807-5A96-2A4CE2031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	Vers 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AFCDDC-F083-01A8-F4EB-2C6411C16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8048" y="116632"/>
            <a:ext cx="2823119" cy="43204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210348-A2E8-C0A0-D27A-CB4A5A45DF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Hun tranen zijn gestorven,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maar U hebt ze geteld,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al wat is omgezworven,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hebt U te boek gesteld.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Ontheemden, vluchtelingen,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ze blijven nog bestaan.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We bidden om ontferming,</a:t>
            </a:r>
            <a:br>
              <a:rPr lang="nl-NL" sz="54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nl-NL" sz="5400" dirty="0">
                <a:effectLst/>
                <a:latin typeface="+mj-lt"/>
                <a:ea typeface="Times New Roman" panose="02020603050405020304" pitchFamily="18" charset="0"/>
              </a:rPr>
              <a:t>Heer God, blijf met ons gaan.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3C94CC-13D5-E7CB-83C7-D36F3DE29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Meditatie</a:t>
            </a:r>
          </a:p>
        </p:txBody>
      </p:sp>
    </p:spTree>
    <p:extLst>
      <p:ext uri="{BB962C8B-B14F-4D97-AF65-F5344CB8AC3E}">
        <p14:creationId xmlns:p14="http://schemas.microsoft.com/office/powerpoint/2010/main" val="598802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6F39CC5-2DDF-86A2-F2A5-F65C0C374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Meditatie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62E944-ABBB-6F9A-38AD-82085D33E4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7808" y="6300000"/>
            <a:ext cx="7824192" cy="476672"/>
          </a:xfrm>
        </p:spPr>
        <p:txBody>
          <a:bodyPr/>
          <a:lstStyle/>
          <a:p>
            <a:r>
              <a:rPr lang="nl-NL" dirty="0" err="1"/>
              <a:t>Cantaticum</a:t>
            </a:r>
            <a:r>
              <a:rPr lang="nl-NL" dirty="0"/>
              <a:t> L 158b: 1</a:t>
            </a:r>
            <a:r>
              <a:rPr lang="nl-NL" baseline="30000" dirty="0"/>
              <a:t>e</a:t>
            </a:r>
            <a:r>
              <a:rPr lang="nl-NL" dirty="0"/>
              <a:t> keer cantorij,2</a:t>
            </a:r>
            <a:r>
              <a:rPr lang="nl-NL" baseline="30000" dirty="0"/>
              <a:t>e</a:t>
            </a:r>
            <a:r>
              <a:rPr lang="nl-NL" dirty="0"/>
              <a:t> keer allen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0389F7-37D0-843D-400C-689B865E3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9856" y="116632"/>
            <a:ext cx="3960440" cy="6082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1079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C2D9A4-C69B-406B-9524-5DE4C2731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Cantaticum</a:t>
            </a:r>
            <a:r>
              <a:rPr lang="nl-NL" dirty="0"/>
              <a:t>: Lied 158b, cantorij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7CABE4-675D-7B8D-4789-4254D163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9A7610-F554-EF68-857D-59B3298A21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A628E1-A19E-2364-41F6-628DD748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Afbeelding met tekst, schermopname, Lettertype, muziek&#10;&#10;Automatisch gegenereerde beschrijving">
            <a:extLst>
              <a:ext uri="{FF2B5EF4-FFF2-40B4-BE49-F238E27FC236}">
                <a16:creationId xmlns:a16="http://schemas.microsoft.com/office/drawing/2014/main" id="{6341DE23-55CF-7571-7703-D117B1931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1459" r="5034" b="14356"/>
          <a:stretch/>
        </p:blipFill>
        <p:spPr>
          <a:xfrm>
            <a:off x="0" y="620688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9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037D48-8351-A324-12CD-5B75C789B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Vervolg cantorij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CED650-9424-F92C-0E2A-D38DA8B73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77F922-2EBD-9784-F657-93A9CFD2B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allen</a:t>
            </a:r>
          </a:p>
        </p:txBody>
      </p:sp>
      <p:pic>
        <p:nvPicPr>
          <p:cNvPr id="6" name="Afbeelding 5" descr="Afbeelding met tekst, schermopname, muziek&#10;&#10;Automatisch gegenereerde beschrijving">
            <a:extLst>
              <a:ext uri="{FF2B5EF4-FFF2-40B4-BE49-F238E27FC236}">
                <a16:creationId xmlns:a16="http://schemas.microsoft.com/office/drawing/2014/main" id="{FA6820A2-DCA2-5049-2AEC-A27B00D7D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2509" r="4821" b="18129"/>
          <a:stretch/>
        </p:blipFill>
        <p:spPr>
          <a:xfrm>
            <a:off x="0" y="692696"/>
            <a:ext cx="12192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2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C2D9A4-C69B-406B-9524-5DE4C2731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Cantaticum</a:t>
            </a:r>
            <a:r>
              <a:rPr lang="nl-NL" dirty="0"/>
              <a:t>: Lied 158b, 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7CABE4-675D-7B8D-4789-4254D163A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9A7610-F554-EF68-857D-59B3298A21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A628E1-A19E-2364-41F6-628DD748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Afbeelding met tekst, schermopname, Lettertype, muziek&#10;&#10;Automatisch gegenereerde beschrijving">
            <a:extLst>
              <a:ext uri="{FF2B5EF4-FFF2-40B4-BE49-F238E27FC236}">
                <a16:creationId xmlns:a16="http://schemas.microsoft.com/office/drawing/2014/main" id="{6341DE23-55CF-7571-7703-D117B1931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1459" r="5034" b="14356"/>
          <a:stretch/>
        </p:blipFill>
        <p:spPr>
          <a:xfrm>
            <a:off x="0" y="620688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8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037D48-8351-A324-12CD-5B75C789B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Vervolg 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CED650-9424-F92C-0E2A-D38DA8B73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77F922-2EBD-9784-F657-93A9CFD2B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Gebeden</a:t>
            </a:r>
          </a:p>
        </p:txBody>
      </p:sp>
      <p:pic>
        <p:nvPicPr>
          <p:cNvPr id="6" name="Afbeelding 5" descr="Afbeelding met tekst, schermopname, muziek&#10;&#10;Automatisch gegenereerde beschrijving">
            <a:extLst>
              <a:ext uri="{FF2B5EF4-FFF2-40B4-BE49-F238E27FC236}">
                <a16:creationId xmlns:a16="http://schemas.microsoft.com/office/drawing/2014/main" id="{FA6820A2-DCA2-5049-2AEC-A27B00D7D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2509" r="4821" b="18129"/>
          <a:stretch/>
        </p:blipFill>
        <p:spPr>
          <a:xfrm>
            <a:off x="0" y="692696"/>
            <a:ext cx="12192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3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937F274-39FF-8303-8CBF-7B16218CD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	</a:t>
            </a:r>
            <a:r>
              <a:rPr lang="nl-NL" sz="4800" dirty="0"/>
              <a:t>Gebeden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BC8BD0-4866-F9E3-D96D-BDF7E5893D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811F4F-B939-19F4-18C8-1596BF81B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Vervolg gebed</a:t>
            </a:r>
          </a:p>
        </p:txBody>
      </p:sp>
      <p:pic>
        <p:nvPicPr>
          <p:cNvPr id="10" name="Afbeelding 9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953A9EE7-8A31-6D5A-2693-3EA5DC8C0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2623" r="11135" b="53271"/>
          <a:stretch/>
        </p:blipFill>
        <p:spPr>
          <a:xfrm>
            <a:off x="551384" y="692696"/>
            <a:ext cx="10441160" cy="227627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4A70A4B-2918-C281-624B-B2E1D9F4D1CA}"/>
              </a:ext>
            </a:extLst>
          </p:cNvPr>
          <p:cNvSpPr txBox="1"/>
          <p:nvPr/>
        </p:nvSpPr>
        <p:spPr>
          <a:xfrm>
            <a:off x="623392" y="3068960"/>
            <a:ext cx="29931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Onze Vader</a:t>
            </a:r>
          </a:p>
          <a:p>
            <a:r>
              <a:rPr lang="nl-NL" sz="4800" dirty="0">
                <a:solidFill>
                  <a:schemeClr val="bg1"/>
                </a:solidFill>
              </a:rPr>
              <a:t>Voorbede</a:t>
            </a:r>
          </a:p>
          <a:p>
            <a:r>
              <a:rPr lang="nl-NL" sz="4800" dirty="0">
                <a:solidFill>
                  <a:schemeClr val="bg1"/>
                </a:solidFill>
              </a:rPr>
              <a:t>Gebedsstilte</a:t>
            </a:r>
          </a:p>
          <a:p>
            <a:r>
              <a:rPr lang="nl-NL" sz="4800" dirty="0">
                <a:solidFill>
                  <a:schemeClr val="bg1"/>
                </a:solidFill>
              </a:rPr>
              <a:t>Avondgebed</a:t>
            </a:r>
          </a:p>
        </p:txBody>
      </p:sp>
    </p:spTree>
    <p:extLst>
      <p:ext uri="{BB962C8B-B14F-4D97-AF65-F5344CB8AC3E}">
        <p14:creationId xmlns:p14="http://schemas.microsoft.com/office/powerpoint/2010/main" val="26635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3A959B4-389D-B2A2-34DE-8AA50D755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nl-NL" b="0" i="0" dirty="0">
                <a:effectLst/>
                <a:latin typeface="+mj-lt"/>
              </a:rPr>
              <a:t>	</a:t>
            </a:r>
            <a:r>
              <a:rPr lang="nl-NL" b="1" i="0" dirty="0">
                <a:effectLst/>
                <a:latin typeface="+mj-lt"/>
              </a:rPr>
              <a:t>Voedselinzameling voor de Voedselbank</a:t>
            </a:r>
          </a:p>
          <a:p>
            <a:pPr algn="l">
              <a:lnSpc>
                <a:spcPct val="100000"/>
              </a:lnSpc>
            </a:pPr>
            <a:r>
              <a:rPr lang="nl-NL" b="0" i="0" dirty="0">
                <a:effectLst/>
                <a:latin typeface="+mj-lt"/>
              </a:rPr>
              <a:t>	Op zondag 21 april a.s. wordt er in de ochtenddienst het Heilig Avondmaal gevierd in Het Centrum en is de inmiddels welbekende inzameling voor de Voedselbank.</a:t>
            </a:r>
          </a:p>
          <a:p>
            <a:pPr algn="l">
              <a:lnSpc>
                <a:spcPct val="100000"/>
              </a:lnSpc>
            </a:pPr>
            <a:r>
              <a:rPr lang="nl-NL" b="0" i="0" dirty="0">
                <a:effectLst/>
                <a:latin typeface="+mj-lt"/>
              </a:rPr>
              <a:t>	Er is op dit moment behoefte aan rijst en flessen ranja. 	Wat is er mooier dan het samen delen breder te trekken dan alleen het Heilig Avondmaal!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584B5-BAC4-AFA9-9A51-1125A0140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072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63BA90F-22C0-F460-2AAE-3DD4AD588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Zegenbede met acclamatie (staande)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8B81AA-6073-A3AD-9E69-7CC563F26C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5FBB5D-A917-3DCD-CF01-34B6CE8AE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pic>
        <p:nvPicPr>
          <p:cNvPr id="6" name="Afbeelding 5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16F5F2F9-9B88-AB5C-6CDB-7101E7226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11488" r="7730" b="14157"/>
          <a:stretch/>
        </p:blipFill>
        <p:spPr>
          <a:xfrm>
            <a:off x="14197" y="764704"/>
            <a:ext cx="1205431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84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E6C669-50B1-4621-7060-F874AD6CF3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43FFBD-A570-2AF7-4CD9-E6D0A52F4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F82694-9847-82B7-CDF0-154D74F09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Lied 973 (afwisselend cantorij en allen)</a:t>
            </a:r>
          </a:p>
        </p:txBody>
      </p:sp>
      <p:pic>
        <p:nvPicPr>
          <p:cNvPr id="6" name="Afbeelding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5A6D8442-AEEE-37D6-3ED8-EBA905966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11489" r="5921" b="68937"/>
          <a:stretch/>
        </p:blipFill>
        <p:spPr>
          <a:xfrm>
            <a:off x="983432" y="764704"/>
            <a:ext cx="9927853" cy="16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4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8060406-E157-3454-3AED-E25ACDB20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	Staande zingen: lied 973 (vers 1 cantorij)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4A446E-6BF5-3367-7CFC-05F2A2240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8C7E55-E156-E744-AD39-2997BC135E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A6E588-F429-27D3-D811-124266BCF5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2 (allen)</a:t>
            </a:r>
          </a:p>
        </p:txBody>
      </p:sp>
      <p:pic>
        <p:nvPicPr>
          <p:cNvPr id="7" name="Afbeelding 6" descr="Afbeelding met tekst, schermopname, zwart-wit, muziek&#10;&#10;Automatisch gegenereerde beschrijving">
            <a:extLst>
              <a:ext uri="{FF2B5EF4-FFF2-40B4-BE49-F238E27FC236}">
                <a16:creationId xmlns:a16="http://schemas.microsoft.com/office/drawing/2014/main" id="{B6A60AD1-C04D-9ADB-3D33-3CFF76F76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1801" r="6523" b="17987"/>
          <a:stretch/>
        </p:blipFill>
        <p:spPr>
          <a:xfrm>
            <a:off x="0" y="692696"/>
            <a:ext cx="120726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54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145881-F3E9-71E6-272C-1A6802FB0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	Lied 973 (vers 2 allen)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771070-D81F-BFB7-168F-DF1E6289FC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C9150C-C6B8-8C62-710D-9C4A5FB99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3 (cantorij)</a:t>
            </a:r>
          </a:p>
        </p:txBody>
      </p:sp>
      <p:pic>
        <p:nvPicPr>
          <p:cNvPr id="6" name="Afbeelding 5" descr="Afbeelding met tekst, schermopname, zwart-wit, muziek&#10;&#10;Automatisch gegenereerde beschrijving">
            <a:extLst>
              <a:ext uri="{FF2B5EF4-FFF2-40B4-BE49-F238E27FC236}">
                <a16:creationId xmlns:a16="http://schemas.microsoft.com/office/drawing/2014/main" id="{5C1ED058-AF6A-C553-0F51-5DAF90026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1263" r="4502" b="17248"/>
          <a:stretch/>
        </p:blipFill>
        <p:spPr>
          <a:xfrm>
            <a:off x="47328" y="692696"/>
            <a:ext cx="1214467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2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B7449E6-7577-BCC0-8FB9-3C31FB10C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	Lied 973 (vers 3 cantorij)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15E7C4-6104-E13F-BE78-D00A5F1D54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B688AD-7C72-46D9-5F2E-223EC03102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4 (allen)</a:t>
            </a:r>
          </a:p>
        </p:txBody>
      </p:sp>
      <p:pic>
        <p:nvPicPr>
          <p:cNvPr id="6" name="Afbeelding 5" descr="Afbeelding met tekst, schermopname, zwart-wit, muziek&#10;&#10;Automatisch gegenereerde beschrijving">
            <a:extLst>
              <a:ext uri="{FF2B5EF4-FFF2-40B4-BE49-F238E27FC236}">
                <a16:creationId xmlns:a16="http://schemas.microsoft.com/office/drawing/2014/main" id="{241A6769-D32F-A691-7166-25C44E2A9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10722" r="6132" b="18072"/>
          <a:stretch/>
        </p:blipFill>
        <p:spPr>
          <a:xfrm>
            <a:off x="47328" y="692696"/>
            <a:ext cx="1202533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8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035F4FF-D7AA-2F5D-0E9D-3E2B1F2A31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	Lied 973 (vers 4 allen)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E6BFE9-C574-B6E3-366B-8CF47882C6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6D026A-D15B-9BA4-C199-9C137344E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Orgelspel</a:t>
            </a:r>
          </a:p>
        </p:txBody>
      </p:sp>
      <p:pic>
        <p:nvPicPr>
          <p:cNvPr id="6" name="Afbeelding 5" descr="Afbeelding met tekst, schermopname, zwart-wit, Lettertype&#10;&#10;Automatisch gegenereerde beschrijving">
            <a:extLst>
              <a:ext uri="{FF2B5EF4-FFF2-40B4-BE49-F238E27FC236}">
                <a16:creationId xmlns:a16="http://schemas.microsoft.com/office/drawing/2014/main" id="{AC6EB942-6DDA-CEDE-21A4-32690B64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1941" r="5715" b="17988"/>
          <a:stretch/>
        </p:blipFill>
        <p:spPr>
          <a:xfrm>
            <a:off x="0" y="620688"/>
            <a:ext cx="120726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2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6964D51-1C5D-44BD-BE5D-C77CAD4A8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011" y="127720"/>
            <a:ext cx="11904661" cy="6120680"/>
          </a:xfrm>
        </p:spPr>
        <p:txBody>
          <a:bodyPr/>
          <a:lstStyle/>
          <a:p>
            <a:r>
              <a:rPr lang="nl-NL" dirty="0"/>
              <a:t>Collectedoel van vandaag:</a:t>
            </a:r>
          </a:p>
          <a:p>
            <a:endParaRPr lang="nl-NL" sz="4400" dirty="0"/>
          </a:p>
          <a:p>
            <a:r>
              <a:rPr lang="nl-NL" i="1" dirty="0"/>
              <a:t>Kerkelijke doeleinden </a:t>
            </a:r>
          </a:p>
          <a:p>
            <a:r>
              <a:rPr lang="nl-NL" sz="4000" i="1" dirty="0"/>
              <a:t>(pastoraat en eredienst, onderhoud gebouwen en orgels etc.)</a:t>
            </a:r>
          </a:p>
          <a:p>
            <a:endParaRPr lang="nl-NL" sz="1400" dirty="0"/>
          </a:p>
          <a:p>
            <a:pPr defTabSz="1219170">
              <a:lnSpc>
                <a:spcPts val="5333"/>
              </a:lnSpc>
            </a:pPr>
            <a:r>
              <a:rPr lang="nl-NL" dirty="0">
                <a:solidFill>
                  <a:prstClr val="white"/>
                </a:solidFill>
                <a:latin typeface="+mj-lt"/>
              </a:rPr>
              <a:t>De collecte wordt gehouden bij de uitgang. </a:t>
            </a:r>
          </a:p>
          <a:p>
            <a:pPr defTabSz="1219170">
              <a:lnSpc>
                <a:spcPts val="5333"/>
              </a:lnSpc>
            </a:pPr>
            <a:r>
              <a:rPr lang="nl-NL" dirty="0">
                <a:solidFill>
                  <a:prstClr val="white"/>
                </a:solidFill>
                <a:latin typeface="+mj-lt"/>
              </a:rPr>
              <a:t>Ook kunt u uw gift geven via de </a:t>
            </a:r>
            <a:r>
              <a:rPr lang="nl-NL" dirty="0" err="1">
                <a:solidFill>
                  <a:prstClr val="white"/>
                </a:solidFill>
                <a:latin typeface="+mj-lt"/>
              </a:rPr>
              <a:t>Scipio</a:t>
            </a:r>
            <a:r>
              <a:rPr lang="nl-NL" dirty="0">
                <a:solidFill>
                  <a:prstClr val="white"/>
                </a:solidFill>
                <a:latin typeface="+mj-lt"/>
              </a:rPr>
              <a:t>-app of</a:t>
            </a:r>
          </a:p>
          <a:p>
            <a:pPr defTabSz="1219170">
              <a:lnSpc>
                <a:spcPts val="5333"/>
              </a:lnSpc>
            </a:pPr>
            <a:r>
              <a:rPr lang="nl-NL" dirty="0">
                <a:solidFill>
                  <a:prstClr val="white"/>
                </a:solidFill>
                <a:latin typeface="+mj-lt"/>
              </a:rPr>
              <a:t>kunt u </a:t>
            </a:r>
            <a:r>
              <a:rPr lang="nl-NL" sz="4400" dirty="0">
                <a:solidFill>
                  <a:prstClr val="white"/>
                </a:solidFill>
                <a:latin typeface="+mj-lt"/>
              </a:rPr>
              <a:t>uw gift overmaken op rekeningnr.</a:t>
            </a:r>
          </a:p>
          <a:p>
            <a:pPr defTabSz="1219170">
              <a:lnSpc>
                <a:spcPts val="5333"/>
              </a:lnSpc>
            </a:pPr>
            <a:r>
              <a:rPr lang="nl-NL" dirty="0"/>
              <a:t>NL96 RABO 0327 3039 72 t.n.v. PG Nijverdal</a:t>
            </a:r>
            <a:endParaRPr lang="nl-NL" sz="4400" dirty="0">
              <a:solidFill>
                <a:prstClr val="white"/>
              </a:solidFill>
              <a:latin typeface="+mj-lt"/>
            </a:endParaRP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B0C581-41D0-4043-950E-531DB2625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overdekt, Keukengerei, pot, keukenaccessoires&#10;&#10;Automatisch gegenereerde beschrijving">
            <a:extLst>
              <a:ext uri="{FF2B5EF4-FFF2-40B4-BE49-F238E27FC236}">
                <a16:creationId xmlns:a16="http://schemas.microsoft.com/office/drawing/2014/main" id="{F443A829-2FA1-58EA-EB8E-18ECD8F32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0"/>
            <a:ext cx="4074105" cy="19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D719F-DAA8-7656-6D64-97F98A44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96" y="188640"/>
            <a:ext cx="10297144" cy="2079104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     Orgelspel</a:t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 descr="Afbeelding met muziek, orgaan, Pijporgel, Orgelpijp&#10;&#10;Automatisch gegenereerde beschrijving">
            <a:extLst>
              <a:ext uri="{FF2B5EF4-FFF2-40B4-BE49-F238E27FC236}">
                <a16:creationId xmlns:a16="http://schemas.microsoft.com/office/drawing/2014/main" id="{4F7FA840-FB3D-B7E9-D1D6-6A3E07EF7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84784"/>
            <a:ext cx="4394991" cy="46085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0B54429-CBF7-1FE2-5B41-2DC50ACC93E3}"/>
              </a:ext>
            </a:extLst>
          </p:cNvPr>
          <p:cNvSpPr txBox="1"/>
          <p:nvPr/>
        </p:nvSpPr>
        <p:spPr>
          <a:xfrm>
            <a:off x="5591944" y="4581128"/>
            <a:ext cx="6276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  <a:latin typeface="+mj-lt"/>
              </a:rPr>
              <a:t>Gezegende week gewenst!</a:t>
            </a:r>
          </a:p>
        </p:txBody>
      </p:sp>
    </p:spTree>
    <p:extLst>
      <p:ext uri="{BB962C8B-B14F-4D97-AF65-F5344CB8AC3E}">
        <p14:creationId xmlns:p14="http://schemas.microsoft.com/office/powerpoint/2010/main" val="35873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8832F19-080A-62D0-E2A4-056991BD8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4F3BD2-587E-1587-561F-6CB14FFC57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nl-NL" dirty="0">
                <a:latin typeface="+mj-lt"/>
              </a:rPr>
              <a:t>	Een financiële bijdrage kan in </a:t>
            </a:r>
            <a:r>
              <a:rPr lang="nl-NL" b="0" i="0" dirty="0">
                <a:effectLst/>
                <a:latin typeface="+mj-lt"/>
              </a:rPr>
              <a:t>de daarvoor bestemde ‘offerkistjes’ of via overmaking op de rekening van de Diaconie o.v.v. Voedselbank. (NL86 RABO 0327 3796 18).</a:t>
            </a:r>
          </a:p>
          <a:p>
            <a:pPr algn="l">
              <a:lnSpc>
                <a:spcPct val="100000"/>
              </a:lnSpc>
            </a:pPr>
            <a:r>
              <a:rPr lang="nl-NL" b="0" i="0" dirty="0">
                <a:effectLst/>
                <a:latin typeface="+mj-lt"/>
              </a:rPr>
              <a:t>	Alvast hartelijke dank voor uw bijdrage,</a:t>
            </a:r>
          </a:p>
          <a:p>
            <a:pPr algn="l">
              <a:lnSpc>
                <a:spcPct val="100000"/>
              </a:lnSpc>
            </a:pPr>
            <a:r>
              <a:rPr lang="nl-NL" b="0" i="0" dirty="0">
                <a:effectLst/>
                <a:latin typeface="+mj-lt"/>
              </a:rPr>
              <a:t>	De Voedselbank en de Diaconie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1C55C-E3C2-A4D5-C1F5-C86A5AADFD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50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ADDED2A-079F-42C4-B58E-187E0C03B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Woord van welkom </a:t>
            </a:r>
          </a:p>
          <a:p>
            <a:r>
              <a:rPr lang="nl-NL" dirty="0"/>
              <a:t>door ouderling</a:t>
            </a:r>
          </a:p>
          <a:p>
            <a:r>
              <a:rPr lang="nl-NL" dirty="0"/>
              <a:t>Jan </a:t>
            </a:r>
            <a:r>
              <a:rPr lang="nl-NL" dirty="0" err="1"/>
              <a:t>Eissens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160334-BF2F-4DA8-978B-2C445C4B4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1824" y="6336000"/>
            <a:ext cx="7704296" cy="476672"/>
          </a:xfrm>
        </p:spPr>
        <p:txBody>
          <a:bodyPr/>
          <a:lstStyle/>
          <a:p>
            <a:r>
              <a:rPr lang="nl-NL" dirty="0"/>
              <a:t>Orgelspel</a:t>
            </a:r>
          </a:p>
        </p:txBody>
      </p:sp>
      <p:pic>
        <p:nvPicPr>
          <p:cNvPr id="4" name="Picture 2" descr="Welkom in de kerk! | Protestantse Gemeente Rijnsburg">
            <a:extLst>
              <a:ext uri="{FF2B5EF4-FFF2-40B4-BE49-F238E27FC236}">
                <a16:creationId xmlns:a16="http://schemas.microsoft.com/office/drawing/2014/main" id="{A74AFD7B-A304-2B1E-CF1C-D03229C7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980728"/>
            <a:ext cx="6031969" cy="45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2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FAEF97-CD04-9877-F043-2E5B8E7CD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84D60-63B0-8948-4A2F-122DDF574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	Orgelspel</a:t>
            </a:r>
          </a:p>
          <a:p>
            <a:endParaRPr lang="nl-NL" dirty="0"/>
          </a:p>
          <a:p>
            <a:r>
              <a:rPr lang="nl-NL" dirty="0"/>
              <a:t>	Stilte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5400" b="0" i="0" dirty="0">
                <a:effectLst/>
                <a:latin typeface="+mj-lt"/>
              </a:rPr>
              <a:t>	</a:t>
            </a:r>
          </a:p>
          <a:p>
            <a:endParaRPr lang="nl-NL" sz="5400" dirty="0">
              <a:latin typeface="+mj-lt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2FFE89-69F3-4DAE-83D4-02801EBBED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1784" y="6309320"/>
            <a:ext cx="8040216" cy="548680"/>
          </a:xfrm>
        </p:spPr>
        <p:txBody>
          <a:bodyPr/>
          <a:lstStyle/>
          <a:p>
            <a:r>
              <a:rPr lang="nl-NL" dirty="0"/>
              <a:t>Psalm 146: 1-5 (afwisselend allen en cantorij)</a:t>
            </a:r>
          </a:p>
        </p:txBody>
      </p:sp>
      <p:pic>
        <p:nvPicPr>
          <p:cNvPr id="6" name="Afbeelding 5" descr="Afbeelding met muziek, orgaan, Pijporgel, Orgelpijp&#10;&#10;Automatisch gegenereerde beschrijving">
            <a:extLst>
              <a:ext uri="{FF2B5EF4-FFF2-40B4-BE49-F238E27FC236}">
                <a16:creationId xmlns:a16="http://schemas.microsoft.com/office/drawing/2014/main" id="{7371DDAA-BCE1-9485-CB14-CC1A12506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6" y="692696"/>
            <a:ext cx="480702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B7D48A-B052-62EF-ECA6-71AAAECE8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Psalm 146 vers 1: allen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9C6039-7451-3B6E-C3C3-9C0700AC5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FCA728-4A6A-A905-E2B1-82BF0BD87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3A5872-D4E8-61F5-E37D-852700756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C3293E38-F00D-A2EC-144C-3486DF76B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11631" r="11880" b="13050"/>
          <a:stretch/>
        </p:blipFill>
        <p:spPr>
          <a:xfrm>
            <a:off x="27722" y="620688"/>
            <a:ext cx="1216427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0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D66855D-83C6-49C0-4D3B-12D961013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4846B7-916F-89DD-7E57-05A25DBD2E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AB2BB5-9E35-9AAA-9F1F-8077ED848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Vers 2 (allen)</a:t>
            </a:r>
          </a:p>
        </p:txBody>
      </p:sp>
      <p:pic>
        <p:nvPicPr>
          <p:cNvPr id="6" name="Afbeelding 5" descr="Afbeelding met tekst, schermopname, lijn&#10;&#10;Automatisch gegenereerde beschrijving">
            <a:extLst>
              <a:ext uri="{FF2B5EF4-FFF2-40B4-BE49-F238E27FC236}">
                <a16:creationId xmlns:a16="http://schemas.microsoft.com/office/drawing/2014/main" id="{B281A183-BAAC-DD45-16D3-D932CEB22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11773" r="11028" b="49787"/>
          <a:stretch/>
        </p:blipFill>
        <p:spPr>
          <a:xfrm>
            <a:off x="479376" y="1052736"/>
            <a:ext cx="11017224" cy="26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4443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angepast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965</Words>
  <Application>Microsoft Office PowerPoint</Application>
  <PresentationFormat>Breedbeeld</PresentationFormat>
  <Paragraphs>142</Paragraphs>
  <Slides>47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2" baseType="lpstr">
      <vt:lpstr>Arial</vt:lpstr>
      <vt:lpstr>Arial Narrow</vt:lpstr>
      <vt:lpstr>Calibri</vt:lpstr>
      <vt:lpstr>Times New Roman</vt:lpstr>
      <vt:lpstr>Aangepast ontwerp</vt:lpstr>
      <vt:lpstr>Zondagavond 14 april 2024 Vesper in De Regenboog  Thema: “De vreemdelingen herbergen”   m.m.v. cantorij PG Hellendoorn o.l.v. Adrie van Buuren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Orgelspel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Gereformeerde Kerk De Regenboog</dc:title>
  <dc:creator>GK de Regenboog</dc:creator>
  <cp:lastModifiedBy>Sandra Dubbink</cp:lastModifiedBy>
  <cp:revision>186</cp:revision>
  <dcterms:created xsi:type="dcterms:W3CDTF">2010-09-07T18:32:54Z</dcterms:created>
  <dcterms:modified xsi:type="dcterms:W3CDTF">2024-04-13T18:47:47Z</dcterms:modified>
</cp:coreProperties>
</file>